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안녕하세요. 농벤져스의 발표를 맡게 된 오주완입니다.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 팀은 이미지 인식을 통한 딸기의 주요병해 파악과 대처방안을 알려주는 서비스를 개발하는 것을 목표로 프로젝트를 수행하였으며 팀원은 아래와 같이 6명으로 구성되어있습니다.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그럼 발표시작하도록 하겠습니다.</a:t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데이터 수집 및 전처리 과정입니다.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저희는 </a:t>
            </a:r>
            <a:r>
              <a:rPr lang="ko-KR">
                <a:solidFill>
                  <a:schemeClr val="dk1"/>
                </a:solidFill>
              </a:rPr>
              <a:t>kaggle </a:t>
            </a:r>
            <a:r>
              <a:rPr lang="ko-KR">
                <a:solidFill>
                  <a:schemeClr val="dk1"/>
                </a:solidFill>
              </a:rPr>
              <a:t>딸기 질병 데이터를 활용했고 데이터에는 총 7가지의 병해가 포함되어 있습니다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병해 종류에 따라 총 </a:t>
            </a:r>
            <a:r>
              <a:rPr lang="ko-KR">
                <a:solidFill>
                  <a:schemeClr val="dk1"/>
                </a:solidFill>
              </a:rPr>
              <a:t>7개의 </a:t>
            </a:r>
            <a:r>
              <a:rPr lang="ko-KR">
                <a:solidFill>
                  <a:schemeClr val="dk1"/>
                </a:solidFill>
              </a:rPr>
              <a:t>클래스</a:t>
            </a:r>
            <a:r>
              <a:rPr lang="ko-KR">
                <a:solidFill>
                  <a:schemeClr val="dk1"/>
                </a:solidFill>
              </a:rPr>
              <a:t>로 라벨링 적용하였고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원활한 작업을 위하여 </a:t>
            </a:r>
            <a:r>
              <a:rPr lang="ko-KR">
                <a:solidFill>
                  <a:schemeClr val="dk1"/>
                </a:solidFill>
              </a:rPr>
              <a:t>roboflow에서 </a:t>
            </a:r>
            <a:r>
              <a:rPr lang="ko-KR">
                <a:solidFill>
                  <a:schemeClr val="dk1"/>
                </a:solidFill>
              </a:rPr>
              <a:t>제공하는 라벨링 시스템을 이용하였으며, 라벨링 처리방식으론 박스, 폴리곤 방식을 사용하였고,  각각의 라벨링으로 처리한 데이터셋 인식률은 박스가:  0.34, 폴리곤은: 0.77로 폴리곤에서 비교적 준수한 결과가 나와 폴리곤 방식을 채택하게 되었습니다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모델 선정 과정입니다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이미지 인식 알고리즘</a:t>
            </a:r>
            <a:r>
              <a:rPr lang="ko-KR">
                <a:solidFill>
                  <a:schemeClr val="dk1"/>
                </a:solidFill>
              </a:rPr>
              <a:t>의</a:t>
            </a:r>
            <a:r>
              <a:rPr lang="ko-KR">
                <a:solidFill>
                  <a:schemeClr val="dk1"/>
                </a:solidFill>
              </a:rPr>
              <a:t> 객체 탐지 방식으로 단일 단계 방식과 이단계 방식으로 나눌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단일 단계 방식은 정해진 위치와 정해진 크기의 객체를 인식하는 방식으로 대표적인 예로 YOLO, SSD등이 있는데 저희는 그 중 비교적 최신 모델인 YOLO V5를 채택하였습니다.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YOLO V5시리즈 중에서는 L시리즈와 S시리즈 두개를 비교하였으며, 그 중에서 YOLO L시리즈가 93.7로 더 높은 인식률을 나타냈습니다.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이단계 방식은 객체를 포함할 가능성이 높은 영역을 선택적으로 탐색하는 방식으로 대표적인 모델은 R_CNN,  Faster R_CNN등이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R_CNN 에서 기반 최신 모델인 MASK R_CNN과 Faster R_CNN모델을 적용하여 비교하였으며, 각각 67%와 64%의 수치를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이러한 결과를 바탕으로 이단계 방식보다  단일 단계방식인 YOLO V5의 mAP가 높아 YOLO L시리즈를 채택하게 되었습니다.</a:t>
            </a:r>
            <a:endParaRPr sz="800"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다음은 모델링 개선과정에 대한 부분입니다.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앞에서 소개한 7가지의 딸기 질병을 클래스로 분류하였는데, 다른 클래스보다 과실 질병 부분이 인식 수준이 낮다는 것을 발견하였습니다.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데이터를 확인해 보았을 때 잎이나 꽃 봉우리 보다 과실의 데이터의 갯수가 적어 정확도가 낮다고 판단하여 과실의 이미지를 증식 및 인식률이 낮은 라벨링 삭제하여 0.85로 인식률이 상향되었습니다.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증식 후에도 인식률이 73%로 저조한 gray mold가 다른 이미지의 비해 발병 부위나 생김새가 다양하여 낮다고 판단. 인식률을 올리기 위해 라벨링 패턴을 추가하는 건물 객체 인식 논문을 참조하여 딸기의 잎 부분에도 라벨링을 추가하여 인식률을 개선하고자 하였습니다. 이를 통해 0.88까지 개선하였으나,</a:t>
            </a:r>
            <a:r>
              <a:rPr lang="ko-KR">
                <a:solidFill>
                  <a:schemeClr val="dk1"/>
                </a:solidFill>
              </a:rPr>
              <a:t> 프로그램의 효용</a:t>
            </a:r>
            <a:r>
              <a:rPr lang="ko-KR">
                <a:solidFill>
                  <a:schemeClr val="dk1"/>
                </a:solidFill>
              </a:rPr>
              <a:t> 수치 90프로를 넘지 못하고 고민하던 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전체 데이터 수가 적어 인식률이 낮아질 수 있다는 </a:t>
            </a:r>
            <a:r>
              <a:rPr lang="ko-KR">
                <a:solidFill>
                  <a:schemeClr val="dk1"/>
                </a:solidFill>
              </a:rPr>
              <a:t>멘토의 조언에</a:t>
            </a:r>
            <a:r>
              <a:rPr lang="ko-KR">
                <a:solidFill>
                  <a:schemeClr val="dk1"/>
                </a:solidFill>
              </a:rPr>
              <a:t> 전체적인 데이터의 수를 증가시키고 train, valid, test 비율 조정, epoch, learning rate의 파라미터 최적화로 최종적으로 인식률을 0.937까지 끌어올렸습니다.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다음으로 웹 구현입니다.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메인 화면에 병해가 의심되는 이미지 파일을 업로드 하여 Match! 버튼을 통하여 탐색을 요청하고, 결과 화면을 통해 병해의 경우에 정상인지 아닌지를 판별해줍니다.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우측상단에는 해당하는 병해의 명칭이 나오게 되고, 대처방안 확인하기 버튼은 하이퍼링크로 방제법이 나와있는 홈페이지로 이동하게됩니다.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8cdbb6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338cdbb61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환자가 발생하거나 화재가 발생했을 때 흔히 골든타임이라는 단어를 많이 사용합니다. 이 시간을 놓쳐버리면 큰 피해나 손해를 가져올 수 있기 때문이죠.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농업의 경우도 예외는 아닙니다.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농업종사자분들의 경우 작물에 병이 발생하였을 때 주변의 농업인이나 관련 기관으로 찾아가 도움을 요청합니다. 하지만 확실하게 무슨 병인지 알기 위해서는 검사기관에 의뢰를 맡기게 되는 경우가 많고  결과가 나올때 까지의 시간이 필요하고 그 사이에 병은 더 퍼지게 될 가능성이 높습니다.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또한 </a:t>
            </a:r>
            <a:r>
              <a:rPr lang="ko-KR">
                <a:solidFill>
                  <a:schemeClr val="dk1"/>
                </a:solidFill>
              </a:rPr>
              <a:t>탄저병이나 역병 같은 병의 경우에는 재배하는 환경 전체에 병이 퍼지기 때문에 빠르게 대처하지 못한다면 큰 피해를 입게 되고 한 해의 농사를 망쳐 수확을 못하는 경우도 생길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골든타임을 잡아줌으로써 피해를 최소화하고 빠르게 예방하여 보호할 수 있습니다.</a:t>
            </a:r>
            <a:endParaRPr/>
          </a:p>
        </p:txBody>
      </p:sp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d1e1075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활용방안입니다.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프로젝트를 구현하는데 시간이 부족해서 저희는 딸기작물에 발생하는 병들에 관해서만 서비스를 구현하였지만 차후에 딸기 뿐만이 아니라 다른 시설작물이나 노지작물들로 범위를 넓혀서 구현을 한다면 농작물들의 병해를 방지해주는 시스템을 구축할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 번째로는 식물에 나타나는 병에 대하여 궁금증을 가지고 있거나 현재 키우는 작물에 병이 발생해 도움이 필요한 사람들에게 교육적인 목적으로 활용될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 번째 활용방안은 기존에 개발되어 있는 스마트팜 모델과 결합하여 병해를 판별하고 방제를 자동으로 해주는 기능이 추가된 모델을 개발할 수 있을 것으로 예상됩니다.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마지막으로는 병해 데이터를 가지고 있는 유관기관과 협약을 통해서 솔루션을 제공해줄 수 있을 것으로 생각됩니다.</a:t>
            </a:r>
            <a:endParaRPr/>
          </a:p>
        </p:txBody>
      </p:sp>
      <p:sp>
        <p:nvSpPr>
          <p:cNvPr id="284" name="Google Shape;284;g11d1e10758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36a38635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336a38635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36a38635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336a38635b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먼저 목차입니다.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처음으로는 저희가 기획을 하게 된 배경에 대해서 설명드릴것이고 이어서 시나리오, 데이터셋 구축과정 및 요소기술, 웹구현, 기대가치 및 활용방안을 마지막으로 발표를 마치도록 하겠습니다.</a:t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여러분들은 식물병에 대해서 얼마나 알고 계신가요? 발표에 앞서 두가지 사건에 대해서 소개해드리도록 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첫 번째 사건은 벼에 나타나는 깨씨무늬병에 의해서 인도에서 약 200만명 이상이 사망한 사건이 있었습니다. 벼는 우리가 먹는 주식이기 때문에 벼에 나타나는 병은 생활에 치명적일 수 밖에 없고 그 결과 또한 많은 사망자를 배출하게 된 사건입니다.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두 번째 사건은 아일랜드에서 나타난 감자 역병입니다. 1845년에 발생한 이 감자역병은 당시의 감자가 주식이였던 아일랜드 사람들에게 치명적이였고 그 결과로 100만명 이상이 사망하고, 150만명 이상이 신대륙으로 이주하게 되는 결과를 가져오게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이처럼 식물병은 단순한 수확량의 문제가 아니라 인간의 삶과 밀접하게 연관되어 있고 따라서 병의 발생원인을 아는 것과 방제하는 법을 아는 것이 매우 중요해졌고 연구되기 시작하였습니다.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기획배경입니다.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저희가 이 서비스를 기획하게 된 이유는 현재까지 출시된 스마트팜 모델들이 병해를 탐지하고 예방하는 기능을 하는 모델이 구현되어 있지 않았기 때문이였습니다.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16년도에 출시된 1세대 모델은 원격으로 비닐하우스를 조절할 수 있는 기능을 구현하였고, 2년 뒤에 출시된 2세대 모델은 그 기능들을 자동으로 제어할 수 있도록 구현하였습니다.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마지막으로 20년도에 출시된 3세대 모델은 로봇을 통하여 농작업을 할 수 있도록하여 인건비를 줄이고 최적의 에너지관리를 할 수 있도록 구현하였습니다.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아직까지 출시된 모델들 중에서는 시설내에 병해가 발생하였을 경우에 이를 탐지하고 예방할 수 있도록 해주는 기능을 가진 모델은 출시되지 않았고 농업은 계속해서 병원균과의 싸움을 이어가고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병원균 또한 변하는 방제법에 따라 서로 진화하며 공존하는 상황이기 때문에 시기에 맞게 방제법을 제공해주는 모델이 꼭 필요하다고 생각하여서 이 서비스를 기획하게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저희는 서비스를 기획하며 주된 타겟으로 2가지 그룹을 나누어 생각해보았습니다.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첫 번째 그룹은 이미 스마트팜을 도입한 농가입니다.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현재 정부에서는 스마트팜 도입을 위하여 귀농을 하는 젊은 청년층에게 스마트팜 도입을 위한 많은 지원을 해주고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이들은 재배환경에 설치된 CCTV이미지를 통하여서 실시간으로 병해를 탐지할 수 있고 매일마다 아침, 저녁시간에 발견된 병해들의 위치와 수 등을 알림받는 서비스를 제공해 줄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두 번째 그룹은 아직 스마트팜 도입을 하지 않은 농가입니다.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작년 통계청의 발표에 따르면 농업을 하는 인구의 63%는 40-60대의 중장년층에 속해있다는 발표가 있었습니다.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또한 최근 뉴스기사에서 장년층들이 스마트팜을 도입을 하였을 때 그 기능들을 조작하는 방법 등이 어렵고 도입을 하는데 많은 비용이 필요하기 때문에 아직까지 많은 농가들이 스마트팜을 도입하지 않은 상황입니다.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최근 도시농업이나 텃밭을 가꾸는 등의 취미생활이 증가하고 있는데 그런 그룹들에게는 간단하게 사진을 찍어서 어플을 통하여 이미지를 입력하면 해당 병해의 병명과 방제법을 알려주는 알림 서비스를 제공할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다음은 대상 작물입니다.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저희는 서비스 개발을 하기 위한 작물로 딸기를 선정하였습니다.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딸기를 선정하게 된 근거는 현재 시설재배를 하고 있는 과수 중에서 가장 많은 경영체가 운영하고 있는 작물이 딸기였기 때문이였습니다.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그리고 시설재배를 하는 과수들 중에서 선택하기로 한 이유는 주변의 환경변수를 차단할 수 있는 최소한의 조건을 갖춘 곳이라고 판단하였기 때문이였습니다.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그래서 저희는 kaggle에서 딸기에 생기는 병해들의 이미지 데이터를 받아와 프로젝트를 진행하기로 결정하였습니다.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시나리오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사용자가 발병한 것으로 의심이 되는 작물을 촬영하면 이미지를 받아 미리 학습된 이미지 객체 인식 모델(YOLO)가</a:t>
            </a:r>
            <a:r>
              <a:rPr lang="ko-KR"/>
              <a:t> 객체를</a:t>
            </a:r>
            <a:r>
              <a:rPr lang="ko-KR"/>
              <a:t> 탐지합니다.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식별된 객체에 바운딩 박스를 생성하여 사용자에게 병해의 유무와 종류를 제공하고 그에 맞는 방제법을 제안합니다.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활용 데이터입니다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전처리로 roboflow를 이용해 객체 인식을 위한 라벨링 작업을 진행하였고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모델링으로 python, pytorch, colab,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웹 개발로는 vscod, flask, opencv를 활용하였습니다. </a:t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데이터셋 제작과정 및 웹 구현에 대해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전체적인 </a:t>
            </a:r>
            <a:r>
              <a:rPr lang="ko-KR"/>
              <a:t>프로세스로 데이터 수집 및 전처리 과정을 진행합니다. 이 과정에서는 딸기 질병 이미지 데이터를 수집하고 객체 인식을 위한 라벨링 처리가 진행됩니다.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</a:t>
            </a:r>
            <a:r>
              <a:rPr lang="ko-KR">
                <a:solidFill>
                  <a:schemeClr val="dk1"/>
                </a:solidFill>
              </a:rPr>
              <a:t>데이터에 적합한 알고리즘을 선정하며,</a:t>
            </a:r>
            <a:r>
              <a:rPr lang="ko-KR"/>
              <a:t> 준비한 데이터셋에 맞춰 모델을 학습 시</a:t>
            </a:r>
            <a:r>
              <a:rPr lang="ko-KR"/>
              <a:t>킵니다</a:t>
            </a:r>
            <a:r>
              <a:rPr lang="ko-KR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학습된 모델에서. </a:t>
            </a:r>
            <a:r>
              <a:rPr lang="ko-KR">
                <a:solidFill>
                  <a:schemeClr val="dk1"/>
                </a:solidFill>
              </a:rPr>
              <a:t>보다 더 객체 인식률을 높히기 위하여</a:t>
            </a:r>
            <a:r>
              <a:rPr lang="ko-KR"/>
              <a:t> 라벨링 개선 이미지 증식을 통해 바운딩 박스 mAP를 올리고 학습 </a:t>
            </a:r>
            <a:r>
              <a:rPr lang="ko-KR">
                <a:solidFill>
                  <a:schemeClr val="dk1"/>
                </a:solidFill>
              </a:rPr>
              <a:t>파라미터 최적화</a:t>
            </a:r>
            <a:r>
              <a:rPr lang="ko-KR"/>
              <a:t>로</a:t>
            </a:r>
            <a:r>
              <a:rPr lang="ko-KR"/>
              <a:t> 질병 객체 탐지 프로그램을 웹으로 구현</a:t>
            </a:r>
            <a:r>
              <a:rPr lang="ko-KR"/>
              <a:t>합니다.</a:t>
            </a:r>
            <a:r>
              <a:rPr lang="ko-KR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3" name="Google Shape;83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8.jpg"/><Relationship Id="rId6" Type="http://schemas.openxmlformats.org/officeDocument/2006/relationships/image" Target="../media/image26.jpg"/><Relationship Id="rId7" Type="http://schemas.openxmlformats.org/officeDocument/2006/relationships/image" Target="../media/image25.jpg"/><Relationship Id="rId8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CBB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369025" y="987725"/>
            <a:ext cx="1104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이미지 인식을 통한 딸기 주요병해 파악과 대처방안 알림 서비스개발</a:t>
            </a:r>
            <a:endParaRPr b="0" i="0" sz="6600" u="none" cap="none" strike="noStrike">
              <a:solidFill>
                <a:srgbClr val="655D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360975" y="5438125"/>
            <a:ext cx="57582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팀명:농벤져스</a:t>
            </a:r>
            <a:endParaRPr sz="8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팀원: 마경수,오주완,김민성,조경윤,박종석,이재호</a:t>
            </a:r>
            <a:endParaRPr sz="6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75" y="1357675"/>
            <a:ext cx="5963525" cy="487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3"/>
          <p:cNvCxnSpPr/>
          <p:nvPr/>
        </p:nvCxnSpPr>
        <p:spPr>
          <a:xfrm>
            <a:off x="622300" y="1190175"/>
            <a:ext cx="115698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3"/>
          <p:cNvSpPr txBox="1"/>
          <p:nvPr/>
        </p:nvSpPr>
        <p:spPr>
          <a:xfrm>
            <a:off x="620211" y="661894"/>
            <a:ext cx="363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데이터 수집/전처리</a:t>
            </a:r>
            <a:endParaRPr sz="17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858550" y="1755050"/>
            <a:ext cx="31593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데이터 셋에 존재하는 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7가지 질병을 7개의 클래스로 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라벨링을 적용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4644475" y="2875425"/>
            <a:ext cx="1032900" cy="153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DD8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620200" y="123100"/>
            <a:ext cx="46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934100" y="3914825"/>
            <a:ext cx="386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데이터셋에 있는 7가지 딸기 질병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leaf spot 뱀눈무늬병 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powdery mildew leaf 흰가루병 잎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gray mold 잿빛 곰팡이병 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angular leafspot 세균모무늬병 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blossom blight 꽃 곰팡이병 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powdery mildew fruit 흰가루병 과일 </a:t>
            </a:r>
            <a:endParaRPr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anthracnose fruit rot 탄저병</a:t>
            </a:r>
            <a:endParaRPr sz="16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275" y="4708425"/>
            <a:ext cx="1797000" cy="13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438" y="2806200"/>
            <a:ext cx="1820675" cy="1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24"/>
          <p:cNvSpPr txBox="1"/>
          <p:nvPr/>
        </p:nvSpPr>
        <p:spPr>
          <a:xfrm>
            <a:off x="622299" y="529825"/>
            <a:ext cx="388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554F4D"/>
                </a:solidFill>
              </a:rPr>
              <a:t> </a:t>
            </a:r>
            <a:r>
              <a:rPr lang="ko-KR" sz="1700">
                <a:solidFill>
                  <a:srgbClr val="554F4D"/>
                </a:solidFill>
              </a:rPr>
              <a:t>모델학습 비교</a:t>
            </a:r>
            <a:endParaRPr sz="200"/>
          </a:p>
        </p:txBody>
      </p:sp>
      <p:sp>
        <p:nvSpPr>
          <p:cNvPr id="221" name="Google Shape;221;p24"/>
          <p:cNvSpPr txBox="1"/>
          <p:nvPr/>
        </p:nvSpPr>
        <p:spPr>
          <a:xfrm>
            <a:off x="792412" y="1350769"/>
            <a:ext cx="21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</a:rPr>
              <a:t>단일단계방식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6306169" y="1350772"/>
            <a:ext cx="21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이단계 방식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849000" y="1943438"/>
            <a:ext cx="169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YOLO V5</a:t>
            </a:r>
            <a:endParaRPr sz="18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75" y="1263575"/>
            <a:ext cx="5214437" cy="5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176" y="2348900"/>
            <a:ext cx="5555853" cy="30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138" y="2367737"/>
            <a:ext cx="5059300" cy="28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25"/>
          <p:cNvSpPr txBox="1"/>
          <p:nvPr/>
        </p:nvSpPr>
        <p:spPr>
          <a:xfrm>
            <a:off x="630061" y="567569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54F4D"/>
                </a:solidFill>
              </a:rPr>
              <a:t>모델링 개선과정</a:t>
            </a:r>
            <a:endParaRPr sz="2000"/>
          </a:p>
        </p:txBody>
      </p:sp>
      <p:sp>
        <p:nvSpPr>
          <p:cNvPr id="235" name="Google Shape;235;p25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88" y="1736688"/>
            <a:ext cx="3024900" cy="1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111" y="1598800"/>
            <a:ext cx="29241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8800" y="1515300"/>
            <a:ext cx="2794575" cy="23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1075400" y="4267850"/>
            <a:ext cx="2745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과실 부분(딸기 열매)의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이미지만 증식 후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인식률 교정 </a:t>
            </a:r>
            <a:endParaRPr sz="1900"/>
          </a:p>
        </p:txBody>
      </p:sp>
      <p:sp>
        <p:nvSpPr>
          <p:cNvPr id="240" name="Google Shape;240;p25"/>
          <p:cNvSpPr txBox="1"/>
          <p:nvPr/>
        </p:nvSpPr>
        <p:spPr>
          <a:xfrm>
            <a:off x="5226125" y="4178675"/>
            <a:ext cx="249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과실 부분의 질병중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GRAY Mold 부분의  인식률이 낮아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교정 진행</a:t>
            </a:r>
            <a:endParaRPr sz="1900"/>
          </a:p>
        </p:txBody>
      </p:sp>
      <p:sp>
        <p:nvSpPr>
          <p:cNvPr id="241" name="Google Shape;241;p25"/>
          <p:cNvSpPr txBox="1"/>
          <p:nvPr/>
        </p:nvSpPr>
        <p:spPr>
          <a:xfrm>
            <a:off x="9123050" y="4150675"/>
            <a:ext cx="2680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이미지 데이터 갯수 증식과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/>
              <a:t>train, validation,test       의 비율을 조정함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42" name="Google Shape;242;p25"/>
          <p:cNvSpPr/>
          <p:nvPr/>
        </p:nvSpPr>
        <p:spPr>
          <a:xfrm>
            <a:off x="4292150" y="3197875"/>
            <a:ext cx="415200" cy="9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8112625" y="3263925"/>
            <a:ext cx="519900" cy="10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b="0" l="3484" r="0" t="0"/>
          <a:stretch/>
        </p:blipFill>
        <p:spPr>
          <a:xfrm>
            <a:off x="5067975" y="1919625"/>
            <a:ext cx="3773299" cy="3789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6"/>
          <p:cNvCxnSpPr/>
          <p:nvPr/>
        </p:nvCxnSpPr>
        <p:spPr>
          <a:xfrm>
            <a:off x="622300" y="1143000"/>
            <a:ext cx="11569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26"/>
          <p:cNvSpPr txBox="1"/>
          <p:nvPr/>
        </p:nvSpPr>
        <p:spPr>
          <a:xfrm>
            <a:off x="622311" y="482669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54F4D"/>
                </a:solidFill>
              </a:rPr>
              <a:t>웹 구현</a:t>
            </a:r>
            <a:endParaRPr sz="2000"/>
          </a:p>
        </p:txBody>
      </p:sp>
      <p:sp>
        <p:nvSpPr>
          <p:cNvPr id="252" name="Google Shape;252;p26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50" y="2097825"/>
            <a:ext cx="4140550" cy="35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/>
        </p:nvSpPr>
        <p:spPr>
          <a:xfrm>
            <a:off x="1320675" y="1427025"/>
            <a:ext cx="192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메인 화면</a:t>
            </a:r>
            <a:endParaRPr sz="2000"/>
          </a:p>
        </p:txBody>
      </p:sp>
      <p:sp>
        <p:nvSpPr>
          <p:cNvPr id="255" name="Google Shape;255;p26"/>
          <p:cNvSpPr txBox="1"/>
          <p:nvPr/>
        </p:nvSpPr>
        <p:spPr>
          <a:xfrm>
            <a:off x="7631925" y="1374100"/>
            <a:ext cx="21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실제 결과 화면</a:t>
            </a:r>
            <a:endParaRPr sz="2000"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100" y="2097825"/>
            <a:ext cx="3088877" cy="367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/>
          <p:nvPr/>
        </p:nvSpPr>
        <p:spPr>
          <a:xfrm>
            <a:off x="7254200" y="4348750"/>
            <a:ext cx="1320600" cy="71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6"/>
          <p:cNvCxnSpPr>
            <a:stCxn id="257" idx="6"/>
          </p:cNvCxnSpPr>
          <p:nvPr/>
        </p:nvCxnSpPr>
        <p:spPr>
          <a:xfrm>
            <a:off x="8574800" y="4707250"/>
            <a:ext cx="632100" cy="1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27"/>
          <p:cNvCxnSpPr/>
          <p:nvPr/>
        </p:nvCxnSpPr>
        <p:spPr>
          <a:xfrm>
            <a:off x="622300" y="1143000"/>
            <a:ext cx="1156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p27"/>
          <p:cNvSpPr txBox="1"/>
          <p:nvPr/>
        </p:nvSpPr>
        <p:spPr>
          <a:xfrm>
            <a:off x="622311" y="482669"/>
            <a:ext cx="36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554F4D"/>
                </a:solidFill>
              </a:rPr>
              <a:t>웹 구현 시현영상</a:t>
            </a:r>
            <a:endParaRPr sz="2000"/>
          </a:p>
        </p:txBody>
      </p:sp>
      <p:sp>
        <p:nvSpPr>
          <p:cNvPr id="266" name="Google Shape;266;p27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/>
          <p:nvPr/>
        </p:nvSpPr>
        <p:spPr>
          <a:xfrm>
            <a:off x="3369675" y="2159425"/>
            <a:ext cx="5339400" cy="30138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734775" y="340175"/>
            <a:ext cx="35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기대가치 </a:t>
            </a:r>
            <a:endParaRPr sz="2800"/>
          </a:p>
        </p:txBody>
      </p:sp>
      <p:sp>
        <p:nvSpPr>
          <p:cNvPr id="275" name="Google Shape;275;p28"/>
          <p:cNvSpPr txBox="1"/>
          <p:nvPr/>
        </p:nvSpPr>
        <p:spPr>
          <a:xfrm>
            <a:off x="1845725" y="1515425"/>
            <a:ext cx="20730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시간의 단축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63" y="2627997"/>
            <a:ext cx="3763275" cy="19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8537475" y="5309775"/>
            <a:ext cx="1741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수확량 증가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900"/>
              <a:t> </a:t>
            </a:r>
            <a:endParaRPr sz="1900"/>
          </a:p>
        </p:txBody>
      </p:sp>
      <p:sp>
        <p:nvSpPr>
          <p:cNvPr id="278" name="Google Shape;278;p28"/>
          <p:cNvSpPr/>
          <p:nvPr/>
        </p:nvSpPr>
        <p:spPr>
          <a:xfrm>
            <a:off x="8459775" y="4935875"/>
            <a:ext cx="1934100" cy="12681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1728100" y="1129400"/>
            <a:ext cx="1823400" cy="11838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28"/>
          <p:cNvCxnSpPr>
            <a:stCxn id="279" idx="5"/>
          </p:cNvCxnSpPr>
          <p:nvPr/>
        </p:nvCxnSpPr>
        <p:spPr>
          <a:xfrm>
            <a:off x="3284469" y="2139837"/>
            <a:ext cx="933900" cy="554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8"/>
          <p:cNvCxnSpPr>
            <a:stCxn id="278" idx="1"/>
          </p:cNvCxnSpPr>
          <p:nvPr/>
        </p:nvCxnSpPr>
        <p:spPr>
          <a:xfrm rot="10800000">
            <a:off x="7961517" y="4639184"/>
            <a:ext cx="781500" cy="48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734775" y="340175"/>
            <a:ext cx="35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활용방안</a:t>
            </a:r>
            <a:r>
              <a:rPr lang="ko-KR" sz="2800"/>
              <a:t> </a:t>
            </a:r>
            <a:endParaRPr sz="2800"/>
          </a:p>
        </p:txBody>
      </p:sp>
      <p:sp>
        <p:nvSpPr>
          <p:cNvPr id="289" name="Google Shape;289;p29"/>
          <p:cNvSpPr txBox="1"/>
          <p:nvPr/>
        </p:nvSpPr>
        <p:spPr>
          <a:xfrm>
            <a:off x="734775" y="1350275"/>
            <a:ext cx="10110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Nunito"/>
              <a:buChar char="-"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차후에 딸기 뿐만 아니라 다른 시설작물 or 노지작물들로 범위를 넓혀 시스템을 구축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Nunito"/>
              <a:buChar char="-"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식물병에 관하여 궁금증을 가지고 있거나 도움이 필요한 사람들에게 교육적인 목적으로 사용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Nunito"/>
              <a:buChar char="-"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스마트팜 모델과 결합하여 병해를 판별하고 방제를 자동으로 해주는 기능이 추가된 모델을 개발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700"/>
              <a:buFont typeface="Nunito"/>
              <a:buChar char="-"/>
            </a:pPr>
            <a:r>
              <a:rPr lang="ko-KR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병해 데이터를 활용하는 유관기관과 협약을 통해 솔루션 제공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/>
          <p:nvPr/>
        </p:nvSpPr>
        <p:spPr>
          <a:xfrm>
            <a:off x="8670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-5" y="-1"/>
            <a:ext cx="86700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34775" y="339825"/>
            <a:ext cx="447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/>
              <a:t>팀원 소개 </a:t>
            </a:r>
            <a:endParaRPr sz="2800"/>
          </a:p>
        </p:txBody>
      </p:sp>
      <p:sp>
        <p:nvSpPr>
          <p:cNvPr id="297" name="Google Shape;297;p30"/>
          <p:cNvSpPr/>
          <p:nvPr/>
        </p:nvSpPr>
        <p:spPr>
          <a:xfrm>
            <a:off x="594675" y="1168550"/>
            <a:ext cx="1701000" cy="14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각자 사진 </a:t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594675" y="3202150"/>
            <a:ext cx="1701000" cy="10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각자 사진 </a:t>
            </a:r>
            <a:endParaRPr/>
          </a:p>
        </p:txBody>
      </p:sp>
      <p:sp>
        <p:nvSpPr>
          <p:cNvPr id="299" name="Google Shape;299;p30"/>
          <p:cNvSpPr/>
          <p:nvPr/>
        </p:nvSpPr>
        <p:spPr>
          <a:xfrm>
            <a:off x="6214400" y="1205950"/>
            <a:ext cx="1733700" cy="10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각자 사진 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6175950" y="3074663"/>
            <a:ext cx="1834200" cy="16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2533413" y="1066475"/>
            <a:ext cx="3524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마경수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데이터 모델링, 기획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github: https://github.com/EDPS-7532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프로젝트를진행하면서,데이터작업에 대한 중요도를 인식하였고, 의미있는 성과를 도출해 낼 수 있어서 좋았습니다. </a:t>
            </a:r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2533413" y="2942250"/>
            <a:ext cx="3360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김민성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데이터 모델링 및 데이터 마이닝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https://github.com/nycticebus0915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객체 인식을 위한 라벨링을 개선, 파라미터 최적화를 통해 데이터 분석에 어려움과 중요도를 직접 느낄 수 있어 좋은 경험이 되었습니다.  </a:t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2533413" y="4895325"/>
            <a:ext cx="336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박종석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데이터 전처리, 웹 구현(백 엔드)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github: https://github.com/blazestar95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프로젝트를 진행도중 여러 부분에서의 문제점 도출 및 해결 과정을 통해 코딩과정의 이해가 더욱 깊어졌다 느껴 좋은 경험을 얻었습니다.</a:t>
            </a:r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8104675" y="1060700"/>
            <a:ext cx="383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오주완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 도메인 조사, 기획, ppt, 데이터전처리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github:</a:t>
            </a:r>
            <a:r>
              <a:rPr lang="ko-KR">
                <a:solidFill>
                  <a:schemeClr val="dk1"/>
                </a:solidFill>
              </a:rPr>
              <a:t>https://github.com/joowaun93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전공분야였던 농업과 관련해서 프로젝트를 해보고싶었는데 유의미한 결과를 낼 수 있었던 것 같아서 좋은 경험을 한 것 같습니다.</a:t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8104663" y="3095550"/>
            <a:ext cx="336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조경윤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데이터 전처리, 웹 구현(프론트)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데이터 분석에 앞서 분석에 필요한 데이터 요건을 정의하고, 데이터를 확보하는데 좋은 경험을 할 수 있었습니다. </a:t>
            </a:r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8104663" y="4934425"/>
            <a:ext cx="3360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이름: 이재호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역할: 데이터 수집,자료조사,기획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github: https://github.com/dlwogh799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소감: 맡은 역할을 수행하면서 자료나 데이터수집이 얼마나 중요한지 새삼 다시  느낄수있어서 좋은 경험이 되었습니다.</a:t>
            </a:r>
            <a:endParaRPr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00" y="1066475"/>
            <a:ext cx="18324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25" y="3054739"/>
            <a:ext cx="1832399" cy="160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150" y="1066100"/>
            <a:ext cx="1834199" cy="16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150" y="4980025"/>
            <a:ext cx="18324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325" y="4940925"/>
            <a:ext cx="18324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1975" y="3095550"/>
            <a:ext cx="1832375" cy="16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3094125" y="2644175"/>
            <a:ext cx="5707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/>
              <a:t>Q&amp;A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3094125" y="2644175"/>
            <a:ext cx="5707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7F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3960" y="0"/>
            <a:ext cx="54878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446650" y="1393049"/>
            <a:ext cx="450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5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263825" y="1502525"/>
            <a:ext cx="324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기획배경</a:t>
            </a:r>
            <a:endParaRPr sz="2400"/>
          </a:p>
        </p:txBody>
      </p:sp>
      <p:cxnSp>
        <p:nvCxnSpPr>
          <p:cNvPr id="101" name="Google Shape;101;p15"/>
          <p:cNvCxnSpPr/>
          <p:nvPr/>
        </p:nvCxnSpPr>
        <p:spPr>
          <a:xfrm>
            <a:off x="622300" y="1143000"/>
            <a:ext cx="570166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5"/>
          <p:cNvSpPr txBox="1"/>
          <p:nvPr/>
        </p:nvSpPr>
        <p:spPr>
          <a:xfrm>
            <a:off x="446640" y="2750340"/>
            <a:ext cx="450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35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46640" y="5477333"/>
            <a:ext cx="450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554F4D"/>
                </a:solidFill>
              </a:rPr>
              <a:t>4</a:t>
            </a:r>
            <a:endParaRPr b="0" i="0" sz="35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509004" y="477600"/>
            <a:ext cx="113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54F4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446640" y="4063647"/>
            <a:ext cx="450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rgbClr val="554F4D"/>
                </a:solidFill>
              </a:rPr>
              <a:t>3</a:t>
            </a:r>
            <a:endParaRPr b="0" i="0" sz="3500" u="none" cap="none" strike="noStrike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263825" y="2846837"/>
            <a:ext cx="324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시나리오</a:t>
            </a:r>
            <a:endParaRPr sz="4100"/>
          </a:p>
        </p:txBody>
      </p:sp>
      <p:sp>
        <p:nvSpPr>
          <p:cNvPr id="107" name="Google Shape;107;p15"/>
          <p:cNvSpPr txBox="1"/>
          <p:nvPr/>
        </p:nvSpPr>
        <p:spPr>
          <a:xfrm>
            <a:off x="1263825" y="4162075"/>
            <a:ext cx="449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데이터셋 제작과정 및 웹 구현</a:t>
            </a:r>
            <a:endParaRPr sz="4100"/>
          </a:p>
        </p:txBody>
      </p:sp>
      <p:sp>
        <p:nvSpPr>
          <p:cNvPr id="108" name="Google Shape;108;p15"/>
          <p:cNvSpPr txBox="1"/>
          <p:nvPr/>
        </p:nvSpPr>
        <p:spPr>
          <a:xfrm>
            <a:off x="1330675" y="5569575"/>
            <a:ext cx="324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기대가치 및 활용방안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515350" y="558525"/>
            <a:ext cx="8520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식물병에 관한 사건</a:t>
            </a:r>
            <a:endParaRPr sz="96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753675" y="1321788"/>
            <a:ext cx="8520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Nunito"/>
              <a:buChar char="-"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벼 깨씨무늬병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62525" y="1893200"/>
            <a:ext cx="3323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</a:pPr>
            <a:r>
              <a:rPr lang="ko-KR" sz="1800">
                <a:solidFill>
                  <a:srgbClr val="424242"/>
                </a:solidFill>
              </a:rPr>
              <a:t>인도에서 나타난 벼의 깨씨무늬병에 의해 200만명 이상이 사망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753675" y="3188825"/>
            <a:ext cx="8520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Nunito"/>
              <a:buChar char="-"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아일랜드 감자 역병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406625" y="2274725"/>
            <a:ext cx="1095000" cy="9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DD8D3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970175" y="3888650"/>
            <a:ext cx="3904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</a:pPr>
            <a:r>
              <a:rPr lang="ko-KR" sz="1800">
                <a:solidFill>
                  <a:srgbClr val="424242"/>
                </a:solidFill>
              </a:rPr>
              <a:t>영국과 아일랜드의 대흉년으로 100만명 이상이 사망하고, 150만명 이상이 신대륙으로 이주(1845~1860)</a:t>
            </a:r>
            <a:endParaRPr sz="1800"/>
          </a:p>
        </p:txBody>
      </p:sp>
      <p:sp>
        <p:nvSpPr>
          <p:cNvPr id="120" name="Google Shape;120;p16"/>
          <p:cNvSpPr txBox="1"/>
          <p:nvPr/>
        </p:nvSpPr>
        <p:spPr>
          <a:xfrm>
            <a:off x="7648275" y="2173025"/>
            <a:ext cx="390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CC0000"/>
                </a:solidFill>
              </a:rPr>
              <a:t>식물병의 발생원인과 방제법의 중요성</a:t>
            </a:r>
            <a:endParaRPr sz="2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81625" y="354050"/>
            <a:ext cx="70305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기획배경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81625" y="1071125"/>
            <a:ext cx="8520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65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330"/>
              <a:buFont typeface="Nunito"/>
              <a:buChar char="-"/>
            </a:pPr>
            <a:r>
              <a:rPr lang="ko-KR" sz="233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스마트팜모델의 한계점(</a:t>
            </a:r>
            <a:r>
              <a:rPr lang="ko-KR" sz="233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병해탐지기능이 없음</a:t>
            </a:r>
            <a:r>
              <a:rPr lang="ko-KR" sz="233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ko-KR" sz="233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33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5" y="2232525"/>
            <a:ext cx="3888925" cy="3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775" y="2299275"/>
            <a:ext cx="3685801" cy="33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5075" y="2325899"/>
            <a:ext cx="3634140" cy="33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481625" y="1739188"/>
            <a:ext cx="35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주요기능 : 원격 수동제어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383350" y="1739188"/>
            <a:ext cx="35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주요</a:t>
            </a:r>
            <a:r>
              <a:rPr lang="ko-KR"/>
              <a:t>기능 : 자동제어, 클라우드서비스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8259250" y="1739188"/>
            <a:ext cx="36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r>
              <a:rPr lang="ko-KR"/>
              <a:t>주요기능 : 로봇을 통한 농작업, 에너지관리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-122825" y="-6265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89500" y="3479225"/>
            <a:ext cx="8520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2.  </a:t>
            </a: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스마트팜 도입을 하지 않은 농가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53450" y="389025"/>
            <a:ext cx="8520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타겟설정</a:t>
            </a:r>
            <a:endParaRPr sz="283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89500" y="1331675"/>
            <a:ext cx="8520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ko-KR" sz="20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.  스마트팜 도입을 한 농가</a:t>
            </a:r>
            <a:endParaRPr sz="20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285875" y="1861850"/>
            <a:ext cx="1036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대상 : 20-30대 청년층 or 정부의 지원을 받아 귀농을 한 사람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서비스 : - 재배환경에 설치된 CCTV 이미지를 통하여 실시간으로 병해 탐지 기능을 추가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    - 매일 아침, 저녁에 발견된 병해들의 위치와 수 알림 서비스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1478475" y="4255300"/>
            <a:ext cx="1036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대상 : 40-60대 중장년층 or 도시나 집에서 취미로 가꾸는 농가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서비스 : - 스마트폰 어플을 통하여 간편하게 이미지를 입력하면 해당 병해의 종류와 방제법 알림 서비스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82625" y="4680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WHAT?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073050" y="109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Nunito"/>
              <a:buChar char="-"/>
            </a:pPr>
            <a:r>
              <a:rPr lang="ko-KR" sz="22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딸기</a:t>
            </a:r>
            <a:endParaRPr sz="22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414325" y="1626050"/>
            <a:ext cx="9812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1600"/>
              <a:buFont typeface="Malgun Gothic"/>
              <a:buChar char="●"/>
            </a:pPr>
            <a:r>
              <a:rPr lang="ko-KR" sz="1600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 근거 : 현재 시설재배 되고 있는 과수 중 가장 많은 경영체가 운영하고 있는 작물 (딸기 - 수박 - 토마토 순)</a:t>
            </a:r>
            <a:endParaRPr sz="1600"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E33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1600"/>
              <a:buFont typeface="Malgun Gothic"/>
              <a:buChar char="●"/>
            </a:pPr>
            <a:r>
              <a:rPr lang="ko-KR" sz="1600">
                <a:solidFill>
                  <a:srgbClr val="2E33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시설재배를 선택한 이유 : 환경변수를 차단할 수 있는 최소한의 조건을 갖춘 곳이라고 판단</a:t>
            </a:r>
            <a:endParaRPr sz="150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88" y="3173125"/>
            <a:ext cx="10517075" cy="32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525" y="3556000"/>
            <a:ext cx="1122949" cy="27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598926" y="5106436"/>
            <a:ext cx="51167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924475" y="707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시나리오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475" y="1499875"/>
            <a:ext cx="10650251" cy="47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282775" y="2074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활용 데이터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50" y="900925"/>
            <a:ext cx="9057000" cy="54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823813" y="1739675"/>
            <a:ext cx="22500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22"/>
          <p:cNvCxnSpPr/>
          <p:nvPr/>
        </p:nvCxnSpPr>
        <p:spPr>
          <a:xfrm>
            <a:off x="678900" y="1492025"/>
            <a:ext cx="11084400" cy="7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2"/>
          <p:cNvSpPr txBox="1"/>
          <p:nvPr/>
        </p:nvSpPr>
        <p:spPr>
          <a:xfrm>
            <a:off x="735949" y="973200"/>
            <a:ext cx="413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 프로세스</a:t>
            </a:r>
            <a:endParaRPr sz="1800"/>
          </a:p>
        </p:txBody>
      </p:sp>
      <p:sp>
        <p:nvSpPr>
          <p:cNvPr id="178" name="Google Shape;178;p22"/>
          <p:cNvSpPr/>
          <p:nvPr/>
        </p:nvSpPr>
        <p:spPr>
          <a:xfrm>
            <a:off x="947650" y="1750204"/>
            <a:ext cx="2041500" cy="6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9376575" y="1739675"/>
            <a:ext cx="22500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3546825" y="1739700"/>
            <a:ext cx="22500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461700" y="1739700"/>
            <a:ext cx="2250000" cy="436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927500" y="1884275"/>
            <a:ext cx="18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4F4D"/>
                </a:solidFill>
              </a:rPr>
              <a:t>step1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3663919" y="1771142"/>
            <a:ext cx="2041500" cy="6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3665325" y="1886150"/>
            <a:ext cx="202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step2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6569338" y="1750179"/>
            <a:ext cx="2041500" cy="6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6569300" y="1894775"/>
            <a:ext cx="20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4F4D"/>
                </a:solidFill>
              </a:rPr>
              <a:t>step3 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9493475" y="1884275"/>
            <a:ext cx="202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4F4D"/>
                </a:solidFill>
              </a:rPr>
              <a:t>step4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006450" y="3394550"/>
            <a:ext cx="20214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딸기 질병이미지 데이터 수집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객체인식을 위한 이미지 라벨링 처리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3661950" y="3394550"/>
            <a:ext cx="21348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전처리된 데이터로 학습한 모델 생성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데이터에 적합한 알고리즘 선정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ko-KR" sz="1600">
                <a:solidFill>
                  <a:schemeClr val="dk1"/>
                </a:solidFill>
              </a:rPr>
              <a:t>모델의 파라미터 최적화 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6622812" y="3394550"/>
            <a:ext cx="2134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객체 인식률을 높히기 위한 라벨링 개선 작업 및 이미지 증식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9409875" y="3394550"/>
            <a:ext cx="22167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커스텀 모델을 활용한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웹 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>
                <a:solidFill>
                  <a:schemeClr val="dk1"/>
                </a:solidFill>
              </a:rPr>
              <a:t>구현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678900" y="349025"/>
            <a:ext cx="463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3. </a:t>
            </a:r>
            <a:r>
              <a:rPr b="1" lang="ko-KR" sz="2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데이터셋 제작과정 및 웹 구현</a:t>
            </a:r>
            <a:endParaRPr b="1"/>
          </a:p>
        </p:txBody>
      </p:sp>
      <p:sp>
        <p:nvSpPr>
          <p:cNvPr id="195" name="Google Shape;195;p22"/>
          <p:cNvSpPr txBox="1"/>
          <p:nvPr/>
        </p:nvSpPr>
        <p:spPr>
          <a:xfrm>
            <a:off x="985313" y="2532175"/>
            <a:ext cx="185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데이터 수집 및 전처리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3811050" y="2594150"/>
            <a:ext cx="167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rgbClr val="554F4D"/>
                </a:solidFill>
              </a:rPr>
              <a:t>모델 학습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6511238" y="2644650"/>
            <a:ext cx="20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4F4D"/>
                </a:solidFill>
              </a:rPr>
              <a:t>라벨링 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9731325" y="2639400"/>
            <a:ext cx="15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4F4D"/>
                </a:solidFill>
              </a:rPr>
              <a:t>웹 구현</a:t>
            </a:r>
            <a:endParaRPr sz="1800">
              <a:solidFill>
                <a:srgbClr val="554F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color">
      <a:dk1>
        <a:srgbClr val="000000"/>
      </a:dk1>
      <a:lt1>
        <a:srgbClr val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